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64" r:id="rId13"/>
    <p:sldId id="282" r:id="rId14"/>
    <p:sldId id="284" r:id="rId15"/>
    <p:sldId id="283" r:id="rId16"/>
    <p:sldId id="265" r:id="rId17"/>
    <p:sldId id="286" r:id="rId18"/>
    <p:sldId id="267" r:id="rId19"/>
    <p:sldId id="268" r:id="rId20"/>
    <p:sldId id="269" r:id="rId21"/>
    <p:sldId id="270" r:id="rId22"/>
    <p:sldId id="285" r:id="rId23"/>
    <p:sldId id="276" r:id="rId24"/>
    <p:sldId id="274" r:id="rId25"/>
    <p:sldId id="277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B8"/>
    <a:srgbClr val="0000CC"/>
    <a:srgbClr val="660066"/>
    <a:srgbClr val="006600"/>
    <a:srgbClr val="F3D685"/>
    <a:srgbClr val="F2DD86"/>
    <a:srgbClr val="F17157"/>
    <a:srgbClr val="F38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5" d="100"/>
          <a:sy n="35" d="100"/>
        </p:scale>
        <p:origin x="-1548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36E20-D75C-4CAA-9734-0BD9659E4BD3}" type="doc">
      <dgm:prSet loTypeId="urn:microsoft.com/office/officeart/2005/8/layout/cycle7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C131776-FF81-4744-95CD-356769D25E4A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California CTE High School Programs</a:t>
          </a:r>
          <a:endParaRPr lang="en-US" dirty="0"/>
        </a:p>
      </dgm:t>
    </dgm:pt>
    <dgm:pt modelId="{F296FF1F-E0DE-4071-BABB-118DD44CB57B}" type="parTrans" cxnId="{7B1DAEEC-C448-47B0-86F2-D86A930EB562}">
      <dgm:prSet/>
      <dgm:spPr/>
      <dgm:t>
        <a:bodyPr/>
        <a:lstStyle/>
        <a:p>
          <a:endParaRPr lang="en-US"/>
        </a:p>
      </dgm:t>
    </dgm:pt>
    <dgm:pt modelId="{89F42459-6D36-4924-90B2-5A5CF6164B73}" type="sibTrans" cxnId="{7B1DAEEC-C448-47B0-86F2-D86A930EB562}">
      <dgm:prSet/>
      <dgm:spPr>
        <a:solidFill>
          <a:srgbClr val="0000CC"/>
        </a:solidFill>
      </dgm:spPr>
      <dgm:t>
        <a:bodyPr/>
        <a:lstStyle/>
        <a:p>
          <a:endParaRPr lang="en-US" dirty="0"/>
        </a:p>
      </dgm:t>
    </dgm:pt>
    <dgm:pt modelId="{8E5797B1-69B7-4814-AA00-59C28526054B}">
      <dgm:prSet phldrT="[Text]"/>
      <dgm:spPr>
        <a:solidFill>
          <a:srgbClr val="0000CC"/>
        </a:solidFill>
      </dgm:spPr>
      <dgm:t>
        <a:bodyPr/>
        <a:lstStyle/>
        <a:p>
          <a:r>
            <a:rPr lang="en-US" dirty="0" smtClean="0"/>
            <a:t>California CTE  Community Colleges Programs</a:t>
          </a:r>
          <a:endParaRPr lang="en-US" dirty="0"/>
        </a:p>
      </dgm:t>
    </dgm:pt>
    <dgm:pt modelId="{9E13C2D9-56E3-4410-8351-021255FEC85E}" type="parTrans" cxnId="{B7312D8C-CA5B-4096-A823-157BB6547DB8}">
      <dgm:prSet/>
      <dgm:spPr/>
      <dgm:t>
        <a:bodyPr/>
        <a:lstStyle/>
        <a:p>
          <a:endParaRPr lang="en-US"/>
        </a:p>
      </dgm:t>
    </dgm:pt>
    <dgm:pt modelId="{D32F3929-FA72-4D20-9BE8-8B0EBF17F39C}" type="sibTrans" cxnId="{B7312D8C-CA5B-4096-A823-157BB6547DB8}">
      <dgm:prSet/>
      <dgm:spPr>
        <a:solidFill>
          <a:srgbClr val="006600"/>
        </a:solidFill>
      </dgm:spPr>
      <dgm:t>
        <a:bodyPr/>
        <a:lstStyle/>
        <a:p>
          <a:endParaRPr lang="en-US" dirty="0"/>
        </a:p>
      </dgm:t>
    </dgm:pt>
    <dgm:pt modelId="{189EEF5F-1A14-4388-A23A-5F13D21A3A9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California CTE </a:t>
          </a:r>
        </a:p>
        <a:p>
          <a:r>
            <a:rPr lang="en-US" dirty="0" smtClean="0"/>
            <a:t>4-Year University Programs</a:t>
          </a:r>
          <a:endParaRPr lang="en-US" dirty="0"/>
        </a:p>
      </dgm:t>
    </dgm:pt>
    <dgm:pt modelId="{116BDFBE-0CAD-4D6F-8BED-ED5B114BFED9}" type="parTrans" cxnId="{22D2249A-BA11-42ED-B49B-1D742D50844D}">
      <dgm:prSet/>
      <dgm:spPr/>
      <dgm:t>
        <a:bodyPr/>
        <a:lstStyle/>
        <a:p>
          <a:endParaRPr lang="en-US"/>
        </a:p>
      </dgm:t>
    </dgm:pt>
    <dgm:pt modelId="{81701A81-93D6-410A-B95A-41D9544589B3}" type="sibTrans" cxnId="{22D2249A-BA11-42ED-B49B-1D742D50844D}">
      <dgm:prSet/>
      <dgm:spPr>
        <a:solidFill>
          <a:srgbClr val="660066"/>
        </a:solidFill>
      </dgm:spPr>
      <dgm:t>
        <a:bodyPr/>
        <a:lstStyle/>
        <a:p>
          <a:endParaRPr lang="en-US" dirty="0"/>
        </a:p>
      </dgm:t>
    </dgm:pt>
    <dgm:pt modelId="{EE74D2C2-6C32-44DB-AA58-D8C3EEA1B067}" type="pres">
      <dgm:prSet presAssocID="{00336E20-D75C-4CAA-9734-0BD9659E4B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CA5F8-BC1D-4C4C-A7FC-0415610056E2}" type="pres">
      <dgm:prSet presAssocID="{6C131776-FF81-4744-95CD-356769D25E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676-90D2-4123-8201-C97259A7AF16}" type="pres">
      <dgm:prSet presAssocID="{89F42459-6D36-4924-90B2-5A5CF6164B73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27BB7BD8-DE9F-47C2-8A93-D360F139EBAB}" type="pres">
      <dgm:prSet presAssocID="{89F42459-6D36-4924-90B2-5A5CF6164B7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31382A-A847-400E-B973-0C61524F6D06}" type="pres">
      <dgm:prSet presAssocID="{8E5797B1-69B7-4814-AA00-59C2852605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1B6CA-3C97-4A19-AB97-F50E58799B27}" type="pres">
      <dgm:prSet presAssocID="{D32F3929-FA72-4D20-9BE8-8B0EBF17F39C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1AA4301D-B44E-431A-957F-58D460C98D71}" type="pres">
      <dgm:prSet presAssocID="{D32F3929-FA72-4D20-9BE8-8B0EBF17F39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7810131-2854-4782-84BB-AAF25942D0A9}" type="pres">
      <dgm:prSet presAssocID="{189EEF5F-1A14-4388-A23A-5F13D21A3A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912A-5D81-4106-93C4-ABF3D80D001B}" type="pres">
      <dgm:prSet presAssocID="{81701A81-93D6-410A-B95A-41D9544589B3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8AEBE09B-8EBE-4A62-920C-6A167F775BE3}" type="pres">
      <dgm:prSet presAssocID="{81701A81-93D6-410A-B95A-41D9544589B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188285-89C3-49FB-A1C9-36E77278EE15}" type="presOf" srcId="{D32F3929-FA72-4D20-9BE8-8B0EBF17F39C}" destId="{B671B6CA-3C97-4A19-AB97-F50E58799B27}" srcOrd="0" destOrd="0" presId="urn:microsoft.com/office/officeart/2005/8/layout/cycle7"/>
    <dgm:cxn modelId="{22D2249A-BA11-42ED-B49B-1D742D50844D}" srcId="{00336E20-D75C-4CAA-9734-0BD9659E4BD3}" destId="{189EEF5F-1A14-4388-A23A-5F13D21A3A95}" srcOrd="2" destOrd="0" parTransId="{116BDFBE-0CAD-4D6F-8BED-ED5B114BFED9}" sibTransId="{81701A81-93D6-410A-B95A-41D9544589B3}"/>
    <dgm:cxn modelId="{34763CF1-1395-4B4C-A7B8-4A7AEC0C730C}" type="presOf" srcId="{00336E20-D75C-4CAA-9734-0BD9659E4BD3}" destId="{EE74D2C2-6C32-44DB-AA58-D8C3EEA1B067}" srcOrd="0" destOrd="0" presId="urn:microsoft.com/office/officeart/2005/8/layout/cycle7"/>
    <dgm:cxn modelId="{FFC06AC9-9EB8-426A-BF19-9EF4F6B917C2}" type="presOf" srcId="{D32F3929-FA72-4D20-9BE8-8B0EBF17F39C}" destId="{1AA4301D-B44E-431A-957F-58D460C98D71}" srcOrd="1" destOrd="0" presId="urn:microsoft.com/office/officeart/2005/8/layout/cycle7"/>
    <dgm:cxn modelId="{7B1DAEEC-C448-47B0-86F2-D86A930EB562}" srcId="{00336E20-D75C-4CAA-9734-0BD9659E4BD3}" destId="{6C131776-FF81-4744-95CD-356769D25E4A}" srcOrd="0" destOrd="0" parTransId="{F296FF1F-E0DE-4071-BABB-118DD44CB57B}" sibTransId="{89F42459-6D36-4924-90B2-5A5CF6164B73}"/>
    <dgm:cxn modelId="{F41DE94E-C594-4786-BD2B-AC007962592C}" type="presOf" srcId="{81701A81-93D6-410A-B95A-41D9544589B3}" destId="{8AEBE09B-8EBE-4A62-920C-6A167F775BE3}" srcOrd="1" destOrd="0" presId="urn:microsoft.com/office/officeart/2005/8/layout/cycle7"/>
    <dgm:cxn modelId="{7CA80DE9-B254-487A-AF45-C11A011E36FC}" type="presOf" srcId="{89F42459-6D36-4924-90B2-5A5CF6164B73}" destId="{27BB7BD8-DE9F-47C2-8A93-D360F139EBAB}" srcOrd="1" destOrd="0" presId="urn:microsoft.com/office/officeart/2005/8/layout/cycle7"/>
    <dgm:cxn modelId="{CE4A2B24-7424-40E1-8046-5ADE49192D9F}" type="presOf" srcId="{6C131776-FF81-4744-95CD-356769D25E4A}" destId="{462CA5F8-BC1D-4C4C-A7FC-0415610056E2}" srcOrd="0" destOrd="0" presId="urn:microsoft.com/office/officeart/2005/8/layout/cycle7"/>
    <dgm:cxn modelId="{82B05202-E160-45D2-9B1F-EF8A997B9DE7}" type="presOf" srcId="{189EEF5F-1A14-4388-A23A-5F13D21A3A95}" destId="{17810131-2854-4782-84BB-AAF25942D0A9}" srcOrd="0" destOrd="0" presId="urn:microsoft.com/office/officeart/2005/8/layout/cycle7"/>
    <dgm:cxn modelId="{B7312D8C-CA5B-4096-A823-157BB6547DB8}" srcId="{00336E20-D75C-4CAA-9734-0BD9659E4BD3}" destId="{8E5797B1-69B7-4814-AA00-59C28526054B}" srcOrd="1" destOrd="0" parTransId="{9E13C2D9-56E3-4410-8351-021255FEC85E}" sibTransId="{D32F3929-FA72-4D20-9BE8-8B0EBF17F39C}"/>
    <dgm:cxn modelId="{E2F0467C-4765-46CD-B6ED-FC0AFB870694}" type="presOf" srcId="{8E5797B1-69B7-4814-AA00-59C28526054B}" destId="{4B31382A-A847-400E-B973-0C61524F6D06}" srcOrd="0" destOrd="0" presId="urn:microsoft.com/office/officeart/2005/8/layout/cycle7"/>
    <dgm:cxn modelId="{FFE9B0D2-ECC8-4357-84B1-6F84DA2A7EA1}" type="presOf" srcId="{81701A81-93D6-410A-B95A-41D9544589B3}" destId="{5AA1912A-5D81-4106-93C4-ABF3D80D001B}" srcOrd="0" destOrd="0" presId="urn:microsoft.com/office/officeart/2005/8/layout/cycle7"/>
    <dgm:cxn modelId="{8FCE232B-7A45-4559-B1CE-79E6CA60ADA5}" type="presOf" srcId="{89F42459-6D36-4924-90B2-5A5CF6164B73}" destId="{38FC3676-90D2-4123-8201-C97259A7AF16}" srcOrd="0" destOrd="0" presId="urn:microsoft.com/office/officeart/2005/8/layout/cycle7"/>
    <dgm:cxn modelId="{617C91D8-597D-4704-9799-02AAB76C7E19}" type="presParOf" srcId="{EE74D2C2-6C32-44DB-AA58-D8C3EEA1B067}" destId="{462CA5F8-BC1D-4C4C-A7FC-0415610056E2}" srcOrd="0" destOrd="0" presId="urn:microsoft.com/office/officeart/2005/8/layout/cycle7"/>
    <dgm:cxn modelId="{16A946AD-01AF-4319-81F0-CC1453367521}" type="presParOf" srcId="{EE74D2C2-6C32-44DB-AA58-D8C3EEA1B067}" destId="{38FC3676-90D2-4123-8201-C97259A7AF16}" srcOrd="1" destOrd="0" presId="urn:microsoft.com/office/officeart/2005/8/layout/cycle7"/>
    <dgm:cxn modelId="{CA9F192A-6A66-4FC3-9CED-94978C0EDC39}" type="presParOf" srcId="{38FC3676-90D2-4123-8201-C97259A7AF16}" destId="{27BB7BD8-DE9F-47C2-8A93-D360F139EBAB}" srcOrd="0" destOrd="0" presId="urn:microsoft.com/office/officeart/2005/8/layout/cycle7"/>
    <dgm:cxn modelId="{7381D811-884C-4181-A9DF-520D800A8F67}" type="presParOf" srcId="{EE74D2C2-6C32-44DB-AA58-D8C3EEA1B067}" destId="{4B31382A-A847-400E-B973-0C61524F6D06}" srcOrd="2" destOrd="0" presId="urn:microsoft.com/office/officeart/2005/8/layout/cycle7"/>
    <dgm:cxn modelId="{D6D17E8A-0BD4-4ADA-A12C-2D8EB1C460E6}" type="presParOf" srcId="{EE74D2C2-6C32-44DB-AA58-D8C3EEA1B067}" destId="{B671B6CA-3C97-4A19-AB97-F50E58799B27}" srcOrd="3" destOrd="0" presId="urn:microsoft.com/office/officeart/2005/8/layout/cycle7"/>
    <dgm:cxn modelId="{3E2DB6C9-D24E-4072-B57B-0C0D5E6CD932}" type="presParOf" srcId="{B671B6CA-3C97-4A19-AB97-F50E58799B27}" destId="{1AA4301D-B44E-431A-957F-58D460C98D71}" srcOrd="0" destOrd="0" presId="urn:microsoft.com/office/officeart/2005/8/layout/cycle7"/>
    <dgm:cxn modelId="{15C7DFC0-3D50-46C7-83D6-8DB51B5E254A}" type="presParOf" srcId="{EE74D2C2-6C32-44DB-AA58-D8C3EEA1B067}" destId="{17810131-2854-4782-84BB-AAF25942D0A9}" srcOrd="4" destOrd="0" presId="urn:microsoft.com/office/officeart/2005/8/layout/cycle7"/>
    <dgm:cxn modelId="{32CC78B5-0DA4-46F9-8096-7978CB331189}" type="presParOf" srcId="{EE74D2C2-6C32-44DB-AA58-D8C3EEA1B067}" destId="{5AA1912A-5D81-4106-93C4-ABF3D80D001B}" srcOrd="5" destOrd="0" presId="urn:microsoft.com/office/officeart/2005/8/layout/cycle7"/>
    <dgm:cxn modelId="{F9F60F2C-5455-4A59-BBAD-69E79937A796}" type="presParOf" srcId="{5AA1912A-5D81-4106-93C4-ABF3D80D001B}" destId="{8AEBE09B-8EBE-4A62-920C-6A167F775B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CA5F8-BC1D-4C4C-A7FC-0415610056E2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California CTE High School Programs</a:t>
          </a:r>
          <a:endParaRPr lang="en-US" sz="1700" kern="1200" dirty="0"/>
        </a:p>
      </dsp:txBody>
      <dsp:txXfrm>
        <a:off x="2026603" y="31997"/>
        <a:ext cx="2042793" cy="990578"/>
      </dsp:txXfrm>
    </dsp:sp>
    <dsp:sp modelId="{38FC3676-90D2-4123-8201-C97259A7AF16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rightArrow">
          <a:avLst/>
        </a:prstGeom>
        <a:solidFill>
          <a:srgbClr val="0000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79006" y="1921517"/>
        <a:ext cx="875480" cy="220965"/>
      </dsp:txXfrm>
    </dsp:sp>
    <dsp:sp modelId="{4B31382A-A847-400E-B973-0C61524F6D06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California CTE  Community Colleges Programs</a:t>
          </a:r>
          <a:endParaRPr lang="en-US" sz="1700" kern="1200" dirty="0"/>
        </a:p>
      </dsp:txBody>
      <dsp:txXfrm>
        <a:off x="3764096" y="3041423"/>
        <a:ext cx="2042793" cy="990578"/>
      </dsp:txXfrm>
    </dsp:sp>
    <dsp:sp modelId="{B671B6CA-3C97-4A19-AB97-F50E58799B27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/>
        </a:prstGeom>
        <a:solidFill>
          <a:srgbClr val="00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610259" y="3426230"/>
        <a:ext cx="875480" cy="220965"/>
      </dsp:txXfrm>
    </dsp:sp>
    <dsp:sp modelId="{17810131-2854-4782-84BB-AAF25942D0A9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California CTE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4-Year University Programs</a:t>
          </a:r>
          <a:endParaRPr lang="en-US" sz="1700" kern="1200" dirty="0"/>
        </a:p>
      </dsp:txBody>
      <dsp:txXfrm>
        <a:off x="289109" y="3041423"/>
        <a:ext cx="2042793" cy="990578"/>
      </dsp:txXfrm>
    </dsp:sp>
    <dsp:sp modelId="{5AA1912A-5D81-4106-93C4-ABF3D80D001B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Arrow">
          <a:avLst/>
        </a:prstGeom>
        <a:solidFill>
          <a:srgbClr val="66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C8E725-E0DC-48EF-BE42-768401E350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110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FC4216-4063-41B8-8ACD-85F279CBFA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68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pic>
          <p:nvPicPr>
            <p:cNvPr id="7" name="Picture 16" descr="Color-ppt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905000" y="60960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ts val="800"/>
              </a:spcBef>
            </a:pPr>
            <a:r>
              <a:rPr lang="en-US" altLang="en-US" sz="1100" b="1" dirty="0">
                <a:solidFill>
                  <a:srgbClr val="070C51"/>
                </a:solidFill>
              </a:rPr>
              <a:t>CALIFORNIA DEPARTMENT OF EDUCATION</a:t>
            </a:r>
            <a:br>
              <a:rPr lang="en-US" altLang="en-US" sz="1100" b="1" dirty="0">
                <a:solidFill>
                  <a:srgbClr val="070C51"/>
                </a:solidFill>
              </a:rPr>
            </a:br>
            <a:r>
              <a:rPr lang="en-US" altLang="en-US" sz="1100" dirty="0">
                <a:solidFill>
                  <a:srgbClr val="070C51"/>
                </a:solidFill>
              </a:rPr>
              <a:t>Tom Torlakson, State Superintendent of Public Instruction</a:t>
            </a:r>
            <a:endParaRPr lang="en-US" altLang="en-US" sz="1200" b="1" dirty="0">
              <a:solidFill>
                <a:schemeClr val="tx2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81200" y="2760663"/>
            <a:ext cx="6781800" cy="242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A35A-0E25-4873-98F6-40D3E4820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6B97-4104-4F0A-B81B-5D23CABC0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80BD-90F7-4265-8A30-06B61B7E01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FA67-D0C7-4CF1-9AA8-A7C746B971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5BFF-FC9F-4183-A4CA-3890E576F6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7490-F56A-4A95-99DA-1498C4DB1B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90C6-C87C-4C96-A342-D587DB07D3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F60D-0C07-4F6A-89F8-64371B6E2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0DB8-0D56-48CF-83EE-71707A54DB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85D8C-CDB8-4249-8C3F-4A8BA3175F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pic>
          <p:nvPicPr>
            <p:cNvPr id="1035" name="Picture 10" descr="Color-ppt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en-US" sz="1000" b="1" dirty="0">
                <a:solidFill>
                  <a:srgbClr val="070C51"/>
                </a:solidFill>
              </a:rPr>
              <a:t>TOM TORLAKSON</a:t>
            </a:r>
            <a:br>
              <a:rPr lang="en-US" altLang="en-US" sz="1000" b="1" dirty="0">
                <a:solidFill>
                  <a:srgbClr val="070C51"/>
                </a:solidFill>
              </a:rPr>
            </a:br>
            <a:r>
              <a:rPr lang="en-US" altLang="en-US" sz="800" dirty="0">
                <a:solidFill>
                  <a:srgbClr val="070C51"/>
                </a:solidFill>
              </a:rPr>
              <a:t>State Superintendent </a:t>
            </a:r>
            <a:br>
              <a:rPr lang="en-US" altLang="en-US" sz="800" dirty="0">
                <a:solidFill>
                  <a:srgbClr val="070C51"/>
                </a:solidFill>
              </a:rPr>
            </a:br>
            <a:r>
              <a:rPr lang="en-US" altLang="en-US" sz="800" dirty="0">
                <a:solidFill>
                  <a:srgbClr val="070C51"/>
                </a:solidFill>
              </a:rPr>
              <a:t>of Public Instruction</a:t>
            </a:r>
            <a:endParaRPr lang="en-US" altLang="en-US" sz="44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8D2C643-4B29-421C-BA40-3DD54B0E79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ouhsd.k12.ca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tatewidepathways.org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widepathway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781800" cy="24209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Demystifying Articulation Agreements with CTE programs for High School and Community Colleges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820863" y="3548063"/>
            <a:ext cx="7086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Presenters: </a:t>
            </a:r>
          </a:p>
          <a:p>
            <a:r>
              <a:rPr lang="en-US" sz="2000" dirty="0"/>
              <a:t>Marnie Melendez, CTE Specialist/Counselor – Oxnard College, Oxnard, CA</a:t>
            </a:r>
          </a:p>
          <a:p>
            <a:r>
              <a:rPr lang="en-US" sz="2000" dirty="0"/>
              <a:t>Sherry D. Davis, Ed.D., Education Programs Consultant, CTEAM (Perkins Unit), California Department of Education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Agreements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098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Agreement Partnership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81200"/>
            <a:ext cx="68580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Oxnard College </a:t>
            </a:r>
          </a:p>
          <a:p>
            <a:r>
              <a:rPr lang="en-US" dirty="0" smtClean="0"/>
              <a:t>Oxnard Union High School District and ROP</a:t>
            </a:r>
            <a:endParaRPr lang="en-US" dirty="0"/>
          </a:p>
        </p:txBody>
      </p:sp>
      <p:pic>
        <p:nvPicPr>
          <p:cNvPr id="7" name="Picture 6" descr="Oxnard Union High Shcool District">
            <a:hlinkClick r:id="rId2" tooltip="&quot;OUHSD Home Pag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459" y="5752071"/>
            <a:ext cx="2522941" cy="80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524000"/>
            <a:ext cx="1371600" cy="1371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85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52800" cy="48768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Register to Oxnard </a:t>
            </a:r>
            <a:r>
              <a:rPr lang="en-US" b="1" dirty="0" smtClean="0">
                <a:latin typeface="Arial Narrow" pitchFamily="34" charset="0"/>
              </a:rPr>
              <a:t>College (early)</a:t>
            </a:r>
            <a:endParaRPr lang="en-US" b="1" dirty="0">
              <a:latin typeface="Arial Narrow" pitchFamily="34" charset="0"/>
            </a:endParaRP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Earn College Credit</a:t>
            </a: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Minimize Course Duplication</a:t>
            </a: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Identify Career Interest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293" name="Content Placeholder 4" descr="colle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663" y="1600200"/>
            <a:ext cx="33353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How to create High School Articulation Agreements</a:t>
            </a:r>
            <a:endParaRPr lang="en-US" sz="4000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65151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ulinary Arts &amp; Restaurant Management_2011.2012.Catema_Pag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599" y="76200"/>
            <a:ext cx="3666744" cy="4743750"/>
          </a:xfrm>
        </p:spPr>
      </p:pic>
      <p:pic>
        <p:nvPicPr>
          <p:cNvPr id="12" name="Content Placeholder 11" descr="Culinary Arts &amp; Restaurant Management_2011.2012.Catema_Pag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0865" y="1905000"/>
            <a:ext cx="3663135" cy="4740538"/>
          </a:xfr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tition High School Articu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2741"/>
            <a:ext cx="5562600" cy="6665259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59" y="304800"/>
            <a:ext cx="6553200" cy="13357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Tracking System we use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“CATEMA”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371600"/>
            <a:ext cx="70539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Benefits of 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CATEMA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858000" cy="4114800"/>
          </a:xfrm>
        </p:spPr>
        <p:txBody>
          <a:bodyPr anchor="t"/>
          <a:lstStyle/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One place to manage and track high school articulation credit and students in program.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 descr="gradu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533" y="4343400"/>
            <a:ext cx="3390667" cy="245200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 For Students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17700" y="1752600"/>
            <a:ext cx="6858000" cy="4114800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Register to College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Create CATEMA account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Pass class with  a “B” or better</a:t>
            </a:r>
          </a:p>
        </p:txBody>
      </p:sp>
      <p:pic>
        <p:nvPicPr>
          <p:cNvPr id="4" name="Picture 3" descr="imagesCAKB6R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762500"/>
            <a:ext cx="4301439" cy="18669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High School CTE Teacher Process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51025" y="1752600"/>
            <a:ext cx="6858000" cy="4114800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Create CATEMA account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Accept Student 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Post grade </a:t>
            </a:r>
          </a:p>
        </p:txBody>
      </p:sp>
      <p:pic>
        <p:nvPicPr>
          <p:cNvPr id="4" name="Picture 3" descr="imagesCAKB6R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733800"/>
            <a:ext cx="3562730" cy="283142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Presenters Contact Information: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68580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Marnie Melendez 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CTE Specialist/Counselor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Oxnard College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Email: 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mmelendez@vcccd.edu</a:t>
            </a: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Office: (805) 986-5984 </a:t>
            </a:r>
          </a:p>
          <a:p>
            <a:pPr eaLnBrk="1" hangingPunct="1"/>
            <a:r>
              <a:rPr lang="en-US" sz="2800" dirty="0" smtClean="0">
                <a:latin typeface="Arial Narrow" pitchFamily="34" charset="0"/>
              </a:rPr>
              <a:t>Sherry D. Davis, Ed.D.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Education Programs Consultant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CTE Administration and Management Unit (Perkins)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California Department of Education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Email: 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sdavis@cde.ca.gov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Office: 916-322-1767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343400" y="6400800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100" dirty="0">
                <a:cs typeface="Times New Roman" pitchFamily="18" charset="0"/>
              </a:rPr>
              <a:t>December 2012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College/Postsecondary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CTE Faculty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6858000" cy="3903663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Review and grant credit</a:t>
            </a:r>
          </a:p>
        </p:txBody>
      </p:sp>
      <p:pic>
        <p:nvPicPr>
          <p:cNvPr id="4" name="Picture 3" descr="college stud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05377"/>
            <a:ext cx="3352800" cy="222402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College Registrar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858000" cy="3581400"/>
          </a:xfrm>
        </p:spPr>
        <p:txBody>
          <a:bodyPr anchor="ctr"/>
          <a:lstStyle/>
          <a:p>
            <a:pPr>
              <a:defRPr/>
            </a:pPr>
            <a:r>
              <a:rPr lang="en-US" dirty="0" smtClean="0">
                <a:latin typeface="Arial Narrow" pitchFamily="34" charset="0"/>
              </a:rPr>
              <a:t>Post college credit on students transcript.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DONE!</a:t>
            </a:r>
          </a:p>
        </p:txBody>
      </p:sp>
      <p:pic>
        <p:nvPicPr>
          <p:cNvPr id="4" name="Picture 3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4248150"/>
            <a:ext cx="3238500" cy="21805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Questions???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2530" name="Picture 2" descr="C:\Users\sdavis\AppData\Local\Microsoft\Windows\Temporary Internet Files\Content.IE5\9A1MJ061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28938"/>
            <a:ext cx="15208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sdavis\AppData\Local\Microsoft\Windows\Temporary Internet Files\Content.IE5\5OTBYHEP\MC900434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4391025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davis\AppData\Local\Microsoft\Windows\Temporary Internet Files\Content.IE5\YCNGRLPV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6055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sdavis\AppData\Local\Microsoft\Windows\Temporary Internet Files\Content.IE5\0J154ESZ\MC9004344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275" y="1998663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Supplemental Information and Links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828800"/>
            <a:ext cx="3352800" cy="44196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CDE Perkins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http://www.cde.ca.gov/ci/ct/pk/ </a:t>
            </a:r>
          </a:p>
          <a:p>
            <a:r>
              <a:rPr lang="en-US" sz="2400" dirty="0" smtClean="0">
                <a:latin typeface="Arial Narrow" pitchFamily="34" charset="0"/>
              </a:rPr>
              <a:t>CDE CTE Model Standards and Framework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http://www.cde.ca.gov/ci/ct/sf/ctemcstandards.asp </a:t>
            </a:r>
          </a:p>
          <a:p>
            <a:r>
              <a:rPr lang="en-US" sz="2400" dirty="0" smtClean="0">
                <a:latin typeface="Arial Narrow" pitchFamily="34" charset="0"/>
              </a:rPr>
              <a:t>CA Chancellor’s Office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http://www.cccco.edu/ 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828800"/>
            <a:ext cx="3581400" cy="5029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CATEMA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https://www.catema.net/acsys/home.php</a:t>
            </a:r>
          </a:p>
          <a:p>
            <a:r>
              <a:rPr lang="en-US" sz="2400" dirty="0" smtClean="0">
                <a:latin typeface="Arial Narrow" pitchFamily="34" charset="0"/>
              </a:rPr>
              <a:t>CA Statewide Career Pathways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http://www.statewidepathways.org/index.html</a:t>
            </a:r>
          </a:p>
          <a:p>
            <a:pPr>
              <a:buNone/>
            </a:pPr>
            <a:endParaRPr lang="en-US" sz="1800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CTE Online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http://www.cteonline.org/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6589713" cy="203358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Thank you for attending this workshop</a:t>
            </a:r>
          </a:p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Please contact us further for more assistance or information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2286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References: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0866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ACTE. (2006). </a:t>
            </a:r>
            <a:r>
              <a:rPr lang="en-US" sz="1800" i="1" dirty="0" smtClean="0">
                <a:latin typeface="Arial Narrow" pitchFamily="34" charset="0"/>
              </a:rPr>
              <a:t>Perkins act of 2006: The Official Guide</a:t>
            </a:r>
            <a:r>
              <a:rPr lang="en-US" sz="1800" dirty="0" smtClean="0">
                <a:latin typeface="Arial Narrow" pitchFamily="34" charset="0"/>
              </a:rPr>
              <a:t>. ISBN: 100895140128. Alexandria, VA: ACTE publication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Brustein &amp; Manasevit. (2010). </a:t>
            </a:r>
            <a:r>
              <a:rPr lang="en-US" sz="1800" i="1" dirty="0" smtClean="0">
                <a:latin typeface="Arial Narrow" pitchFamily="34" charset="0"/>
              </a:rPr>
              <a:t>EDGAR Plus. Education Department General Administrative Regulations.</a:t>
            </a:r>
            <a:r>
              <a:rPr lang="en-US" sz="1800" dirty="0" smtClean="0">
                <a:latin typeface="Arial Narrow" pitchFamily="34" charset="0"/>
              </a:rPr>
              <a:t> Tampa, FL: Thompson Publishing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CDE and CCCCO. (2008). </a:t>
            </a:r>
            <a:r>
              <a:rPr lang="en-US" sz="1800" i="1" dirty="0" smtClean="0">
                <a:latin typeface="Arial Narrow" pitchFamily="34" charset="0"/>
              </a:rPr>
              <a:t>2008-2012 California State Plan for Career Technical Education: A Bridge to the Future. </a:t>
            </a:r>
            <a:r>
              <a:rPr lang="en-US" sz="1800" dirty="0" smtClean="0">
                <a:latin typeface="Arial Narrow" pitchFamily="34" charset="0"/>
              </a:rPr>
              <a:t>http://www.schoolsmovingup.net/cs/ctep/print/htdocs/ctep/home.htm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CDE Perkins. (2012). </a:t>
            </a:r>
            <a:r>
              <a:rPr lang="en-US" sz="1800" i="1" dirty="0" smtClean="0">
                <a:latin typeface="Arial Narrow" pitchFamily="34" charset="0"/>
              </a:rPr>
              <a:t>Perkins Resource web page. </a:t>
            </a:r>
            <a:r>
              <a:rPr lang="en-US" sz="1800" dirty="0" smtClean="0">
                <a:latin typeface="Arial Narrow" pitchFamily="34" charset="0"/>
              </a:rPr>
              <a:t>http://www.cde.ca.gov/ci/ct/pk/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Career and Technical Education Management Application. (2012). </a:t>
            </a:r>
            <a:r>
              <a:rPr lang="en-US" sz="1800" i="1" dirty="0" smtClean="0">
                <a:latin typeface="Arial Narrow" pitchFamily="34" charset="0"/>
              </a:rPr>
              <a:t>CATEMA: Online Articulation Program Management. </a:t>
            </a:r>
            <a:r>
              <a:rPr lang="en-US" sz="1800" dirty="0" smtClean="0">
                <a:latin typeface="Arial Narrow" pitchFamily="34" charset="0"/>
              </a:rPr>
              <a:t>https://www.catema.net/acsys/home.php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Carl D. Perkins Vocation and Technical Education Act of 2006 (PL 109-270). </a:t>
            </a:r>
            <a:r>
              <a:rPr lang="en-US" sz="1800" i="1" dirty="0" smtClean="0">
                <a:latin typeface="Arial Narrow" pitchFamily="34" charset="0"/>
              </a:rPr>
              <a:t>United States statues at large. </a:t>
            </a:r>
            <a:r>
              <a:rPr lang="en-US" sz="1800" dirty="0" smtClean="0">
                <a:latin typeface="Arial Narrow" pitchFamily="34" charset="0"/>
              </a:rPr>
              <a:t>Washington, DC: Government Printing Office. http://catalog.gpo.gov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Oxnard College. (2012). </a:t>
            </a:r>
            <a:r>
              <a:rPr lang="en-US" sz="1800" i="1" dirty="0" smtClean="0">
                <a:latin typeface="Arial Narrow" pitchFamily="34" charset="0"/>
              </a:rPr>
              <a:t>Articulation web page. </a:t>
            </a:r>
            <a:r>
              <a:rPr lang="en-US" sz="1800" dirty="0" smtClean="0">
                <a:latin typeface="Arial Narrow" pitchFamily="34" charset="0"/>
              </a:rPr>
              <a:t>http://www.oxnardcollege.edu/departments/student_services/articulation/index.shtml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Articulation… Why is it so difficult?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Problems with Articulation Agreements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Articulation Agreements that work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 for Perkins funding and the CA State Plan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Problems…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Some common issues or problems: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Community colleges have cut the CTE program that would articulate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CTE faculty/counselors at community colleges (or high schools) are not familiar with articulation agreements for their programs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High schools (or community colleges) have not made an effort to build that relationship for articulation agreements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Not sure how to design or write an articulation agreement (where to begin)…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Accomplished…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0866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What is working well: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Joint CTE meetings with counselors/teachers/instructors from high school/community college (at least twice a year)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Joint CTE advisory meetings for high school and community college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Business and Industry support of CTE programs at both levels of education in the community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Review of older articulation agreements and new CTE programs for articulation agreements </a:t>
            </a:r>
          </a:p>
          <a:p>
            <a:pPr lvl="2" eaLnBrk="1" hangingPunct="1"/>
            <a:r>
              <a:rPr lang="en-US" sz="2000" i="1" dirty="0" smtClean="0">
                <a:solidFill>
                  <a:srgbClr val="0000CC"/>
                </a:solidFill>
                <a:latin typeface="Arial Narrow" pitchFamily="34" charset="0"/>
              </a:rPr>
              <a:t>(The Perkins Act requires that those articulation agreements are to be reviewed annually by the state and local administrators)</a:t>
            </a:r>
            <a:endParaRPr lang="en-US" sz="2000" dirty="0" smtClean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Explained…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8580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Articulation: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CTE programs from the secondary to the postsecondary with a non-duplicative sequence of progressive achievement leading to a skills proficiency, credential, certificate, degree, or professional license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These courses can be consider “remedial” in nature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  <a:hlinkClick r:id="rId2"/>
              </a:rPr>
              <a:t>Statewide articulation agreements </a:t>
            </a:r>
            <a:r>
              <a:rPr lang="en-US" dirty="0" smtClean="0">
                <a:latin typeface="Arial Narrow" pitchFamily="34" charset="0"/>
              </a:rPr>
              <a:t>(should be in place)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Explained…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8580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Articulation: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Dual and concurrent CTE enrollment programs (should be included)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Academic and financial aid counseling should be included for CTE 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Any other initiatives to overcome barriers to participation in the opportunities</a:t>
            </a:r>
          </a:p>
          <a:p>
            <a:pPr lvl="2" eaLnBrk="1" hangingPunct="1"/>
            <a:r>
              <a:rPr lang="en-US" dirty="0" smtClean="0">
                <a:latin typeface="Arial Narrow" pitchFamily="34" charset="0"/>
              </a:rPr>
              <a:t>Especially students that are considered rural and/or special populations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Demystifying Articulation Agreements…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858000" cy="43434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Marnie Melendez </a:t>
            </a:r>
          </a:p>
          <a:p>
            <a:r>
              <a:rPr lang="en-US" dirty="0" smtClean="0">
                <a:latin typeface="Arial Narrow" pitchFamily="34" charset="0"/>
              </a:rPr>
              <a:t>Articulation Agreements that have been working at Oxnard College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One of three campuses with Ventura County Community College District on the Central Coast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Working with the various High School Districts in Ventura, Santa Barbara, and western LA Counties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Benefits…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Successful Articulation Agreements Promotes: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Student Retention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Student Persistence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Program Completion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Efficient us of Facilities and Resources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798</Words>
  <Application>Microsoft Office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Master</vt:lpstr>
      <vt:lpstr>Demystifying Articulation Agreements with CTE programs for High School and Community Colleges</vt:lpstr>
      <vt:lpstr>Presenters Contact Information:</vt:lpstr>
      <vt:lpstr>Articulation… Why is it so difficult?</vt:lpstr>
      <vt:lpstr>Articulation Problems…</vt:lpstr>
      <vt:lpstr>Articulation Accomplished…</vt:lpstr>
      <vt:lpstr>Articulation Explained…</vt:lpstr>
      <vt:lpstr>Articulation Explained…</vt:lpstr>
      <vt:lpstr>Demystifying Articulation Agreements…</vt:lpstr>
      <vt:lpstr>Articulation Benefits…</vt:lpstr>
      <vt:lpstr>Articulation Agreements </vt:lpstr>
      <vt:lpstr>Articulation Agreement Partnership </vt:lpstr>
      <vt:lpstr>Benefits</vt:lpstr>
      <vt:lpstr> How to create High School Articulation Agreements</vt:lpstr>
      <vt:lpstr>PowerPoint Presentation</vt:lpstr>
      <vt:lpstr>PowerPoint Presentation</vt:lpstr>
      <vt:lpstr>Tracking System we use “CATEMA”</vt:lpstr>
      <vt:lpstr>Benefits of   CATEMA </vt:lpstr>
      <vt:lpstr>Process For Students</vt:lpstr>
      <vt:lpstr>High School CTE Teacher Process</vt:lpstr>
      <vt:lpstr>College/Postsecondary  CTE Faculty  Process</vt:lpstr>
      <vt:lpstr>College Registrar Process</vt:lpstr>
      <vt:lpstr>PowerPoint Presentation</vt:lpstr>
      <vt:lpstr>Questions???</vt:lpstr>
      <vt:lpstr>Supplemental Information and Links</vt:lpstr>
      <vt:lpstr>PowerPoint Presentation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Template.</dc:subject>
  <dc:creator>CDE\GNeves</dc:creator>
  <cp:lastModifiedBy>Carla Cherry</cp:lastModifiedBy>
  <cp:revision>61</cp:revision>
  <cp:lastPrinted>2012-12-26T18:47:43Z</cp:lastPrinted>
  <dcterms:created xsi:type="dcterms:W3CDTF">2012-10-24T22:57:51Z</dcterms:created>
  <dcterms:modified xsi:type="dcterms:W3CDTF">2013-03-05T17:51:11Z</dcterms:modified>
</cp:coreProperties>
</file>